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310" r:id="rId3"/>
    <p:sldId id="311" r:id="rId4"/>
    <p:sldId id="312" r:id="rId5"/>
    <p:sldId id="314" r:id="rId6"/>
    <p:sldId id="315" r:id="rId7"/>
    <p:sldId id="316" r:id="rId8"/>
    <p:sldId id="317" r:id="rId9"/>
    <p:sldId id="313" r:id="rId10"/>
    <p:sldId id="318" r:id="rId11"/>
    <p:sldId id="319" r:id="rId12"/>
    <p:sldId id="320" r:id="rId13"/>
    <p:sldId id="323" r:id="rId14"/>
    <p:sldId id="321" r:id="rId15"/>
    <p:sldId id="308" r:id="rId16"/>
    <p:sldId id="322" r:id="rId17"/>
    <p:sldId id="324" r:id="rId18"/>
    <p:sldId id="325" r:id="rId19"/>
    <p:sldId id="327" r:id="rId20"/>
    <p:sldId id="326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6" r:id="rId29"/>
    <p:sldId id="335" r:id="rId30"/>
    <p:sldId id="337" r:id="rId31"/>
    <p:sldId id="338" r:id="rId32"/>
    <p:sldId id="346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7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3EBF-EFEA-472A-984A-9609D6D99AFA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2C19C-A0A5-48D0-B296-2681623C9A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43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27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833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43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2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84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9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3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2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89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28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8190-B796-40D9-B431-169084D1D451}" type="datetimeFigureOut">
              <a:rPr lang="en-CA" smtClean="0"/>
              <a:t>2019-12-05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3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2B8F-19A4-43E4-B567-3C10C52BB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Final Review </a:t>
            </a:r>
            <a:r>
              <a:rPr lang="en-US" altLang="zh-CN" dirty="0"/>
              <a:t>2</a:t>
            </a: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r>
              <a:rPr lang="en-CA" sz="4800" dirty="0"/>
              <a:t>201</a:t>
            </a:r>
            <a:r>
              <a:rPr lang="en-US" altLang="zh-CN" sz="4800" dirty="0"/>
              <a:t>8</a:t>
            </a:r>
            <a:r>
              <a:rPr lang="en-CA" sz="4800" dirty="0"/>
              <a:t> exam questions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42D9A-5155-4A2E-8FDF-1521F2230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2019-12-0</a:t>
            </a:r>
            <a:r>
              <a:rPr lang="en-US" altLang="zh-CN" dirty="0"/>
              <a:t>5</a:t>
            </a:r>
            <a:endParaRPr lang="en-CA" dirty="0"/>
          </a:p>
          <a:p>
            <a:endParaRPr lang="en-CA" dirty="0"/>
          </a:p>
          <a:p>
            <a:r>
              <a:rPr lang="en-CA" dirty="0"/>
              <a:t>Yaping Zheng</a:t>
            </a:r>
          </a:p>
          <a:p>
            <a:r>
              <a:rPr lang="en-CA" dirty="0"/>
              <a:t>PhD in Accounting, McGill University</a:t>
            </a:r>
          </a:p>
          <a:p>
            <a:r>
              <a:rPr lang="en-CA" dirty="0"/>
              <a:t>yaping.zheng@mail.mcgill.ca</a:t>
            </a:r>
          </a:p>
        </p:txBody>
      </p:sp>
    </p:spTree>
    <p:extLst>
      <p:ext uri="{BB962C8B-B14F-4D97-AF65-F5344CB8AC3E}">
        <p14:creationId xmlns:p14="http://schemas.microsoft.com/office/powerpoint/2010/main" val="71985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AF157-4311-4E4E-B9A7-22CA071D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8775"/>
            <a:ext cx="9144000" cy="2751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9BED7-1FD3-4BE5-BE28-ADE995DF5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16" b="2992"/>
          <a:stretch/>
        </p:blipFill>
        <p:spPr>
          <a:xfrm>
            <a:off x="0" y="48127"/>
            <a:ext cx="9144000" cy="34554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BF96A-6951-4E4C-B597-F58446E0DA30}"/>
              </a:ext>
            </a:extLst>
          </p:cNvPr>
          <p:cNvSpPr txBox="1"/>
          <p:nvPr/>
        </p:nvSpPr>
        <p:spPr>
          <a:xfrm>
            <a:off x="709863" y="3657238"/>
            <a:ext cx="72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  Unit cost = (165,000-15,000)/(7,500+100,000+62,500+95,000+35,000) =0.5</a:t>
            </a:r>
          </a:p>
        </p:txBody>
      </p:sp>
    </p:spTree>
    <p:extLst>
      <p:ext uri="{BB962C8B-B14F-4D97-AF65-F5344CB8AC3E}">
        <p14:creationId xmlns:p14="http://schemas.microsoft.com/office/powerpoint/2010/main" val="213549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500F85-EDC5-4C5F-AA6C-A63C37CB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70"/>
            <a:ext cx="9144000" cy="1347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0A8CA2-57B8-4EB8-AD23-EBBCE4953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1237"/>
            <a:ext cx="9144000" cy="14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3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AA4D87-BF8B-442C-88BE-21BA254D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598"/>
            <a:ext cx="9144000" cy="421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5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">
            <a:extLst>
              <a:ext uri="{FF2B5EF4-FFF2-40B4-BE49-F238E27FC236}">
                <a16:creationId xmlns:a16="http://schemas.microsoft.com/office/drawing/2014/main" id="{D204A456-A388-4ECB-975F-D9374EF5517A}"/>
              </a:ext>
            </a:extLst>
          </p:cNvPr>
          <p:cNvGrpSpPr>
            <a:grpSpLocks/>
          </p:cNvGrpSpPr>
          <p:nvPr/>
        </p:nvGrpSpPr>
        <p:grpSpPr bwMode="auto">
          <a:xfrm>
            <a:off x="1789407" y="501074"/>
            <a:ext cx="5227409" cy="5683158"/>
            <a:chOff x="4838847" y="1066800"/>
            <a:chExt cx="5028906" cy="5400600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D31EA64C-F8FF-43C6-A8D4-47DC5F2681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273"/>
            <a:stretch>
              <a:fillRect/>
            </a:stretch>
          </p:blipFill>
          <p:spPr bwMode="auto">
            <a:xfrm>
              <a:off x="4838847" y="1066800"/>
              <a:ext cx="2171553" cy="54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4DBFB73A-9D08-4427-B33A-2AD5B94CA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58"/>
            <a:stretch>
              <a:fillRect/>
            </a:stretch>
          </p:blipFill>
          <p:spPr bwMode="auto">
            <a:xfrm>
              <a:off x="7772400" y="1066800"/>
              <a:ext cx="2095353" cy="54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C5509698-1634-46E9-991F-CEAFCE45B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06" r="44377"/>
            <a:stretch>
              <a:fillRect/>
            </a:stretch>
          </p:blipFill>
          <p:spPr bwMode="auto">
            <a:xfrm>
              <a:off x="6934200" y="1066800"/>
              <a:ext cx="838200" cy="540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0612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609C6-C6F5-4E2C-98C1-982BFE8C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059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13AE5A-F05A-4A0F-9808-7948FA07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5785"/>
            <a:ext cx="9144000" cy="229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75DD02-9168-4F37-8312-8B34E1682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5178"/>
            <a:ext cx="9144000" cy="174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4698-4E56-4DC9-9AED-7F3E6AA2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03" y="2396057"/>
            <a:ext cx="4390924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10 mins Break</a:t>
            </a:r>
          </a:p>
        </p:txBody>
      </p:sp>
    </p:spTree>
    <p:extLst>
      <p:ext uri="{BB962C8B-B14F-4D97-AF65-F5344CB8AC3E}">
        <p14:creationId xmlns:p14="http://schemas.microsoft.com/office/powerpoint/2010/main" val="3995003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2F45B6-8EE2-4F91-9094-FDBB9EB0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54" y="0"/>
            <a:ext cx="7339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197965-0A86-4A6F-9D7F-09B692DA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" y="0"/>
            <a:ext cx="85513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B583AE-0A8A-4A7D-98E2-0EC0A0FB527D}"/>
              </a:ext>
            </a:extLst>
          </p:cNvPr>
          <p:cNvSpPr txBox="1"/>
          <p:nvPr/>
        </p:nvSpPr>
        <p:spPr>
          <a:xfrm>
            <a:off x="4211053" y="4620126"/>
            <a:ext cx="27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Non cash expense</a:t>
            </a:r>
          </a:p>
        </p:txBody>
      </p:sp>
    </p:spTree>
    <p:extLst>
      <p:ext uri="{BB962C8B-B14F-4D97-AF65-F5344CB8AC3E}">
        <p14:creationId xmlns:p14="http://schemas.microsoft.com/office/powerpoint/2010/main" val="2233204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CCBDE-336F-43F7-BCA8-77D170E2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3" y="0"/>
            <a:ext cx="840318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AD34FC-7EBC-4CDE-939A-0534115139CB}"/>
              </a:ext>
            </a:extLst>
          </p:cNvPr>
          <p:cNvSpPr txBox="1"/>
          <p:nvPr/>
        </p:nvSpPr>
        <p:spPr>
          <a:xfrm>
            <a:off x="3806792" y="4620126"/>
            <a:ext cx="2748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Investing activities</a:t>
            </a:r>
          </a:p>
        </p:txBody>
      </p:sp>
    </p:spTree>
    <p:extLst>
      <p:ext uri="{BB962C8B-B14F-4D97-AF65-F5344CB8AC3E}">
        <p14:creationId xmlns:p14="http://schemas.microsoft.com/office/powerpoint/2010/main" val="3560780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8724BB-D52C-488E-AA88-7BDBF78DD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29" y="36525"/>
            <a:ext cx="7093819" cy="2366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BE7EA1-03E0-4E49-9AD1-D0C54007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2637687"/>
            <a:ext cx="6939815" cy="4183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C484A-CF78-4B26-8080-E135494D7444}"/>
              </a:ext>
            </a:extLst>
          </p:cNvPr>
          <p:cNvSpPr txBox="1"/>
          <p:nvPr/>
        </p:nvSpPr>
        <p:spPr>
          <a:xfrm>
            <a:off x="4312114" y="5149515"/>
            <a:ext cx="410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Changes in non-cash current assets and current liabilities</a:t>
            </a:r>
          </a:p>
        </p:txBody>
      </p:sp>
    </p:spTree>
    <p:extLst>
      <p:ext uri="{BB962C8B-B14F-4D97-AF65-F5344CB8AC3E}">
        <p14:creationId xmlns:p14="http://schemas.microsoft.com/office/powerpoint/2010/main" val="410107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C86630-9A9B-4AD3-B913-FFE087DBA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4" y="0"/>
            <a:ext cx="9048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05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29FA33-1FFC-445C-AB92-4C8DE17B0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51" y="0"/>
            <a:ext cx="8262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2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8CDBAB-717A-46B6-B1C0-A03EEAC2A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5553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0B6F80-A8BB-45D1-AD86-6BD170FA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" y="3555347"/>
            <a:ext cx="9144000" cy="1352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42E55-D62E-419E-ACCF-2073F9FE7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8" y="4900274"/>
            <a:ext cx="5868654" cy="1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90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F6F41-1606-451C-B569-391036E69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043"/>
            <a:ext cx="9144000" cy="3619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36DE7-41C4-4FC0-9737-8B3001D2A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9893"/>
            <a:ext cx="9144000" cy="1461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E9F51-5F1E-4C0F-B9D9-5512B820C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8" y="4900274"/>
            <a:ext cx="5868654" cy="1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2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89A80-0EBC-4880-B400-3217320C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5473"/>
            <a:ext cx="9144000" cy="35744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F6F5D-8FB6-4258-8E81-077AB57F1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62053"/>
            <a:ext cx="9144000" cy="1177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E005B7-2321-4C39-A1A0-B4C1AD264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8" y="4900274"/>
            <a:ext cx="5868654" cy="1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7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393C23-D0B9-4AF3-BC69-D675ABB9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77"/>
            <a:ext cx="9144000" cy="3543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7916F3-97C6-403B-8ABF-5D5E870D7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9" y="3622436"/>
            <a:ext cx="9144000" cy="1241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7E9FF-D47F-4D64-AF87-19D43BCD5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8" y="4900274"/>
            <a:ext cx="5868654" cy="1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04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286DFA-D684-47B7-B74F-CBA94682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201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6B8DD-35DD-469F-8C63-61F1E0EE2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3710"/>
            <a:ext cx="9144000" cy="1292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FDCB02-0355-4B72-9B20-26A81CDA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238" y="4900274"/>
            <a:ext cx="5868654" cy="1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CF13-189A-4338-A056-DAB9BCC4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81"/>
            <a:ext cx="9144000" cy="2076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84852F-F671-4230-AD8D-B86ABC74F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34356"/>
            <a:ext cx="9144000" cy="113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4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AECF13-189A-4338-A056-DAB9BCC4C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81"/>
            <a:ext cx="9144000" cy="20768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78051C-D471-4551-8FB1-D2D3BB9B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3012"/>
            <a:ext cx="9144000" cy="35794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F0C76-F212-447D-BA47-7BA34A5A376A}"/>
              </a:ext>
            </a:extLst>
          </p:cNvPr>
          <p:cNvSpPr txBox="1"/>
          <p:nvPr/>
        </p:nvSpPr>
        <p:spPr>
          <a:xfrm>
            <a:off x="1126157" y="2306853"/>
            <a:ext cx="69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Blended principal: the cash payment for each month is equal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55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8051C-D471-4551-8FB1-D2D3BB9B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579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C99967-56C6-4461-8803-1292B422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1657"/>
            <a:ext cx="9144000" cy="194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5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54002-9D7F-462B-A6FA-2361FD14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74"/>
            <a:ext cx="9144000" cy="1799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62DE95-337F-419C-BEC1-31C49CD36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125"/>
            <a:ext cx="9144000" cy="3744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87E99-137E-48A2-BBE2-2FF8AC81A616}"/>
              </a:ext>
            </a:extLst>
          </p:cNvPr>
          <p:cNvSpPr txBox="1"/>
          <p:nvPr/>
        </p:nvSpPr>
        <p:spPr>
          <a:xfrm>
            <a:off x="1941775" y="2240901"/>
            <a:ext cx="69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Fixed principal: paying equal principal every month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5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47F7B8-3174-4338-83A9-9AB902F2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72" y="948276"/>
            <a:ext cx="7245835" cy="5909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9EB35A-6DFD-4A7F-97CC-90D82F2A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652"/>
            <a:ext cx="9144000" cy="50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4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E5FB0-E0B0-4204-96C7-A8A47ED3C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05"/>
          <a:stretch/>
        </p:blipFill>
        <p:spPr>
          <a:xfrm>
            <a:off x="0" y="85876"/>
            <a:ext cx="9144000" cy="2897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FF6E0B-931F-49E2-9E0B-084F9E54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02880"/>
            <a:ext cx="9144000" cy="240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87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E5FB0-E0B0-4204-96C7-A8A47ED3C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505"/>
          <a:stretch/>
        </p:blipFill>
        <p:spPr>
          <a:xfrm>
            <a:off x="0" y="85876"/>
            <a:ext cx="9144000" cy="2897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6F209-AA95-499F-AD5D-E90E5970253F}"/>
              </a:ext>
            </a:extLst>
          </p:cNvPr>
          <p:cNvSpPr txBox="1"/>
          <p:nvPr/>
        </p:nvSpPr>
        <p:spPr>
          <a:xfrm>
            <a:off x="2613259" y="4032910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Yes. Income maximizing EM</a:t>
            </a:r>
            <a:endParaRPr lang="en-CA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86753-05F7-466E-9CC9-D28919EB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88745"/>
            <a:ext cx="9144000" cy="680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116F78-4B92-4F07-93EF-C404E8AE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3381"/>
            <a:ext cx="9144000" cy="21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396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4698-4E56-4DC9-9AED-7F3E6AA2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03" y="2396057"/>
            <a:ext cx="4390924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10 mins Break</a:t>
            </a:r>
          </a:p>
        </p:txBody>
      </p:sp>
    </p:spTree>
    <p:extLst>
      <p:ext uri="{BB962C8B-B14F-4D97-AF65-F5344CB8AC3E}">
        <p14:creationId xmlns:p14="http://schemas.microsoft.com/office/powerpoint/2010/main" val="2604975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1426F-223C-4811-87E1-787775813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30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576816-FC96-495A-A88B-6CADEFA7BB0E}"/>
              </a:ext>
            </a:extLst>
          </p:cNvPr>
          <p:cNvSpPr txBox="1"/>
          <p:nvPr/>
        </p:nvSpPr>
        <p:spPr>
          <a:xfrm>
            <a:off x="312821" y="5009949"/>
            <a:ext cx="8287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Targeting AFDA: 275,000*2% + 64,000* 5% + 57,000* 14% + 9,000* 19% = 18,390</a:t>
            </a:r>
          </a:p>
          <a:p>
            <a:r>
              <a:rPr lang="en-CA" dirty="0">
                <a:solidFill>
                  <a:srgbClr val="FF0000"/>
                </a:solidFill>
              </a:rPr>
              <a:t>Adjustment in AFDA: 2,800 + 18,390 = 21,190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A0250-9A9A-402B-BF0A-916AAD1C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025482"/>
            <a:ext cx="9144000" cy="6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0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9B7E3DB-19D6-491E-AC3C-6C07B6B10D29}"/>
              </a:ext>
            </a:extLst>
          </p:cNvPr>
          <p:cNvSpPr/>
          <p:nvPr/>
        </p:nvSpPr>
        <p:spPr>
          <a:xfrm>
            <a:off x="269508" y="1305341"/>
            <a:ext cx="672324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(b)  Record the write off of uncollectible accounts in 2018.  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1000" algn="l"/>
                <a:tab pos="685800" algn="l"/>
                <a:tab pos="1600200" algn="l"/>
                <a:tab pos="2000250" algn="l"/>
                <a:tab pos="4572000" algn="r"/>
                <a:tab pos="54102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Allowance for Doubtful Accounts		25,000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1000" algn="l"/>
                <a:tab pos="685800" algn="l"/>
                <a:tab pos="1600200" algn="l"/>
                <a:tab pos="2000250" algn="l"/>
                <a:tab pos="4572000" algn="r"/>
                <a:tab pos="53721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		Accounts Receivable			25,000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(c)  Record the collection of accounts previously written off in 2018. 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1000" algn="l"/>
                <a:tab pos="685800" algn="l"/>
                <a:tab pos="1600200" algn="l"/>
                <a:tab pos="2000250" algn="l"/>
                <a:tab pos="4572000" algn="r"/>
                <a:tab pos="54102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Accounts Receivable			1,380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1000" algn="l"/>
                <a:tab pos="685800" algn="l"/>
                <a:tab pos="1600200" algn="l"/>
                <a:tab pos="2000250" algn="l"/>
                <a:tab pos="4572000" algn="r"/>
                <a:tab pos="53721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		Allowance for Doubtful Accounts			1,380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CA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  <a:tabLst>
                <a:tab pos="381000" algn="l"/>
                <a:tab pos="4572000" algn="r"/>
                <a:tab pos="54102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Cash		1,380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85800" algn="l"/>
                <a:tab pos="971550" algn="r"/>
                <a:tab pos="1200150" algn="l"/>
                <a:tab pos="1657350" algn="l"/>
                <a:tab pos="2057400" algn="l"/>
                <a:tab pos="4572000" algn="l"/>
                <a:tab pos="5372100" algn="r"/>
                <a:tab pos="630936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		Accounts Receivable			1,380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57976-9D8D-4293-8B60-33D8D670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769"/>
            <a:ext cx="9144000" cy="5856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A663FC-6CA3-46DD-ADD4-6090A8F85B98}"/>
              </a:ext>
            </a:extLst>
          </p:cNvPr>
          <p:cNvCxnSpPr/>
          <p:nvPr/>
        </p:nvCxnSpPr>
        <p:spPr>
          <a:xfrm>
            <a:off x="6780999" y="1515987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EA6AE0-EE06-471A-9B46-6CB06AF415FE}"/>
              </a:ext>
            </a:extLst>
          </p:cNvPr>
          <p:cNvCxnSpPr/>
          <p:nvPr/>
        </p:nvCxnSpPr>
        <p:spPr>
          <a:xfrm>
            <a:off x="7969719" y="1501549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0A25ED-61B1-438E-9397-CE61B7D15CE8}"/>
              </a:ext>
            </a:extLst>
          </p:cNvPr>
          <p:cNvSpPr txBox="1"/>
          <p:nvPr/>
        </p:nvSpPr>
        <p:spPr>
          <a:xfrm>
            <a:off x="7575083" y="1119020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9BBD0-4EBF-4640-AF5A-7B7980D0989A}"/>
              </a:ext>
            </a:extLst>
          </p:cNvPr>
          <p:cNvSpPr txBox="1"/>
          <p:nvPr/>
        </p:nvSpPr>
        <p:spPr>
          <a:xfrm>
            <a:off x="6896500" y="1830048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25,000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16265F-AF7E-4529-8D75-0DC31B10D14B}"/>
              </a:ext>
            </a:extLst>
          </p:cNvPr>
          <p:cNvSpPr txBox="1"/>
          <p:nvPr/>
        </p:nvSpPr>
        <p:spPr>
          <a:xfrm>
            <a:off x="8132583" y="153042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r>
              <a:rPr lang="en-CA" dirty="0"/>
              <a:t>,390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895CD3-1359-4EB6-9755-C115262C3813}"/>
              </a:ext>
            </a:extLst>
          </p:cNvPr>
          <p:cNvCxnSpPr/>
          <p:nvPr/>
        </p:nvCxnSpPr>
        <p:spPr>
          <a:xfrm>
            <a:off x="6784204" y="3675250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166726-6F4E-4FCC-924D-05E0224FAEDB}"/>
              </a:ext>
            </a:extLst>
          </p:cNvPr>
          <p:cNvCxnSpPr/>
          <p:nvPr/>
        </p:nvCxnSpPr>
        <p:spPr>
          <a:xfrm>
            <a:off x="7972924" y="3660812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A4D2D75-9677-4E28-B772-2356C856AD06}"/>
              </a:ext>
            </a:extLst>
          </p:cNvPr>
          <p:cNvSpPr txBox="1"/>
          <p:nvPr/>
        </p:nvSpPr>
        <p:spPr>
          <a:xfrm>
            <a:off x="7655291" y="3278283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03ED1-9271-4F2A-932E-9536C9BCA723}"/>
              </a:ext>
            </a:extLst>
          </p:cNvPr>
          <p:cNvSpPr txBox="1"/>
          <p:nvPr/>
        </p:nvSpPr>
        <p:spPr>
          <a:xfrm>
            <a:off x="6899705" y="3989311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25,000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26E699-944C-4B52-A7B2-F52143153182}"/>
              </a:ext>
            </a:extLst>
          </p:cNvPr>
          <p:cNvSpPr txBox="1"/>
          <p:nvPr/>
        </p:nvSpPr>
        <p:spPr>
          <a:xfrm>
            <a:off x="8135788" y="3689689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r>
              <a:rPr lang="en-CA" dirty="0"/>
              <a:t>,390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2DA992-ADDC-4E0E-85FB-A0AF083DFB3C}"/>
              </a:ext>
            </a:extLst>
          </p:cNvPr>
          <p:cNvSpPr txBox="1"/>
          <p:nvPr/>
        </p:nvSpPr>
        <p:spPr>
          <a:xfrm>
            <a:off x="8171843" y="435864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1,380</a:t>
            </a:r>
          </a:p>
        </p:txBody>
      </p:sp>
    </p:spTree>
    <p:extLst>
      <p:ext uri="{BB962C8B-B14F-4D97-AF65-F5344CB8AC3E}">
        <p14:creationId xmlns:p14="http://schemas.microsoft.com/office/powerpoint/2010/main" val="3778233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4F19DE-9577-4C49-9866-06D43C6D8D0E}"/>
              </a:ext>
            </a:extLst>
          </p:cNvPr>
          <p:cNvSpPr/>
          <p:nvPr/>
        </p:nvSpPr>
        <p:spPr>
          <a:xfrm>
            <a:off x="226192" y="39003"/>
            <a:ext cx="8465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(d)  Prepare the adjusting entry relating to bad debts on December 31st, 2018. (3 Marks)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381000" algn="l"/>
                <a:tab pos="1257300" algn="l"/>
                <a:tab pos="1600200" algn="l"/>
                <a:tab pos="4572000" algn="r"/>
                <a:tab pos="54102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Bad Debts Expense		27,510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  <a:tabLst>
                <a:tab pos="685800" algn="l"/>
                <a:tab pos="1257300" algn="l"/>
                <a:tab pos="1600200" algn="l"/>
                <a:tab pos="2000250" algn="l"/>
                <a:tab pos="4572000" algn="r"/>
                <a:tab pos="5372100" algn="r"/>
                <a:tab pos="6311900" algn="r"/>
              </a:tabLst>
            </a:pPr>
            <a:r>
              <a:rPr lang="en-CA" dirty="0">
                <a:highlight>
                  <a:srgbClr val="D3D3D3"/>
                </a:highlight>
                <a:latin typeface="TeXGyreHeros"/>
                <a:ea typeface="Malgun Gothic" panose="020B0503020000020004" pitchFamily="34" charset="-127"/>
                <a:cs typeface="Arial" panose="020B0604020202020204" pitchFamily="34" charset="0"/>
              </a:rPr>
              <a:t>	Allowance for Doubtful Accounts			27,510</a:t>
            </a:r>
            <a:endParaRPr lang="en-CA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78F81D-40AD-4C65-AE39-6B0089426339}"/>
              </a:ext>
            </a:extLst>
          </p:cNvPr>
          <p:cNvCxnSpPr/>
          <p:nvPr/>
        </p:nvCxnSpPr>
        <p:spPr>
          <a:xfrm>
            <a:off x="577550" y="5106193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D4DBC25-7906-4294-81F9-3547087D7D0F}"/>
              </a:ext>
            </a:extLst>
          </p:cNvPr>
          <p:cNvCxnSpPr/>
          <p:nvPr/>
        </p:nvCxnSpPr>
        <p:spPr>
          <a:xfrm>
            <a:off x="1766270" y="5091755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E31FC-46DE-48BF-B48D-D6CC34F3D56E}"/>
              </a:ext>
            </a:extLst>
          </p:cNvPr>
          <p:cNvSpPr txBox="1"/>
          <p:nvPr/>
        </p:nvSpPr>
        <p:spPr>
          <a:xfrm>
            <a:off x="5402995" y="4695590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334FD-22C1-4B9A-A327-2F1FB7DD50E5}"/>
              </a:ext>
            </a:extLst>
          </p:cNvPr>
          <p:cNvSpPr txBox="1"/>
          <p:nvPr/>
        </p:nvSpPr>
        <p:spPr>
          <a:xfrm>
            <a:off x="693051" y="5420254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25,000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30985-6425-4A31-99FF-613417AE32DA}"/>
              </a:ext>
            </a:extLst>
          </p:cNvPr>
          <p:cNvSpPr txBox="1"/>
          <p:nvPr/>
        </p:nvSpPr>
        <p:spPr>
          <a:xfrm>
            <a:off x="1929134" y="512063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r>
              <a:rPr lang="en-CA" dirty="0"/>
              <a:t>,390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EEE920-EF0C-4897-A4E5-009001EE84E8}"/>
              </a:ext>
            </a:extLst>
          </p:cNvPr>
          <p:cNvSpPr txBox="1"/>
          <p:nvPr/>
        </p:nvSpPr>
        <p:spPr>
          <a:xfrm>
            <a:off x="1929134" y="5804024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1,380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E9D93B-DD05-458B-B985-5627465A5710}"/>
              </a:ext>
            </a:extLst>
          </p:cNvPr>
          <p:cNvCxnSpPr/>
          <p:nvPr/>
        </p:nvCxnSpPr>
        <p:spPr>
          <a:xfrm>
            <a:off x="505360" y="6173356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148938-0CE9-4680-AAEE-374A57F35621}"/>
              </a:ext>
            </a:extLst>
          </p:cNvPr>
          <p:cNvSpPr txBox="1"/>
          <p:nvPr/>
        </p:nvSpPr>
        <p:spPr>
          <a:xfrm>
            <a:off x="736367" y="622717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5,230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914E12-A736-4FE0-9380-FAF3409A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9" y="2357390"/>
            <a:ext cx="6713621" cy="2242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2F14DF-C643-4E1B-9DAE-7433A1C81CBD}"/>
              </a:ext>
            </a:extLst>
          </p:cNvPr>
          <p:cNvSpPr txBox="1"/>
          <p:nvPr/>
        </p:nvSpPr>
        <p:spPr>
          <a:xfrm>
            <a:off x="505360" y="1454477"/>
            <a:ext cx="8191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Targeting AFDA = 234,000* 2% + 156,000*5% + 32,000*14</a:t>
            </a:r>
            <a:r>
              <a:rPr lang="en-US" altLang="zh-CN" dirty="0">
                <a:solidFill>
                  <a:srgbClr val="FF0000"/>
                </a:solidFill>
              </a:rPr>
              <a:t>% + 28</a:t>
            </a:r>
            <a:r>
              <a:rPr lang="en-CA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000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19% = 22</a:t>
            </a:r>
            <a:r>
              <a:rPr lang="en-CA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280</a:t>
            </a:r>
          </a:p>
          <a:p>
            <a:r>
              <a:rPr lang="en-US" dirty="0">
                <a:solidFill>
                  <a:srgbClr val="FF0000"/>
                </a:solidFill>
              </a:rPr>
              <a:t>Current AFDA balance: 5,230 (debit)</a:t>
            </a:r>
          </a:p>
          <a:p>
            <a:r>
              <a:rPr lang="en-US" dirty="0">
                <a:solidFill>
                  <a:srgbClr val="FF0000"/>
                </a:solidFill>
              </a:rPr>
              <a:t>Adjustment to AFDA:  22,280 + 5,230 = 27,510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55A86C-F98B-44BE-B9D3-AF671075C478}"/>
              </a:ext>
            </a:extLst>
          </p:cNvPr>
          <p:cNvCxnSpPr/>
          <p:nvPr/>
        </p:nvCxnSpPr>
        <p:spPr>
          <a:xfrm>
            <a:off x="4608912" y="5099776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C872F-9178-4DDA-9AB2-CA973FBDDDC3}"/>
              </a:ext>
            </a:extLst>
          </p:cNvPr>
          <p:cNvCxnSpPr/>
          <p:nvPr/>
        </p:nvCxnSpPr>
        <p:spPr>
          <a:xfrm>
            <a:off x="5797632" y="5085338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E2D1F4D-1BE9-4DEF-8AF9-B16348CE2114}"/>
              </a:ext>
            </a:extLst>
          </p:cNvPr>
          <p:cNvSpPr txBox="1"/>
          <p:nvPr/>
        </p:nvSpPr>
        <p:spPr>
          <a:xfrm>
            <a:off x="4724413" y="5413837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25,000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BCECEF-B12D-4E73-BBD8-AA66A02D5CB1}"/>
              </a:ext>
            </a:extLst>
          </p:cNvPr>
          <p:cNvSpPr txBox="1"/>
          <p:nvPr/>
        </p:nvSpPr>
        <p:spPr>
          <a:xfrm>
            <a:off x="5960496" y="5114215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</a:t>
            </a:r>
            <a:r>
              <a:rPr lang="en-CA" dirty="0"/>
              <a:t>,390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98C061-CB99-42E5-8260-A27D8453235D}"/>
              </a:ext>
            </a:extLst>
          </p:cNvPr>
          <p:cNvSpPr txBox="1"/>
          <p:nvPr/>
        </p:nvSpPr>
        <p:spPr>
          <a:xfrm>
            <a:off x="6026228" y="5666053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1,380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DB6C7D-93C5-4CFF-867F-3877F2B0E48A}"/>
              </a:ext>
            </a:extLst>
          </p:cNvPr>
          <p:cNvCxnSpPr/>
          <p:nvPr/>
        </p:nvCxnSpPr>
        <p:spPr>
          <a:xfrm>
            <a:off x="4536722" y="6340194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1EB2FBB-2BEF-4515-8788-B023A6B7BD43}"/>
              </a:ext>
            </a:extLst>
          </p:cNvPr>
          <p:cNvSpPr txBox="1"/>
          <p:nvPr/>
        </p:nvSpPr>
        <p:spPr>
          <a:xfrm>
            <a:off x="5960496" y="6411838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22,280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6A776F-92B4-473F-977B-46074CC842AC}"/>
              </a:ext>
            </a:extLst>
          </p:cNvPr>
          <p:cNvSpPr txBox="1"/>
          <p:nvPr/>
        </p:nvSpPr>
        <p:spPr>
          <a:xfrm>
            <a:off x="1437819" y="4751299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C8A880-25E8-42CB-BA42-0605A675AEED}"/>
              </a:ext>
            </a:extLst>
          </p:cNvPr>
          <p:cNvSpPr txBox="1"/>
          <p:nvPr/>
        </p:nvSpPr>
        <p:spPr>
          <a:xfrm>
            <a:off x="5963714" y="5988690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27,510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77C679-E45D-4362-9386-FD85DD9EFC03}"/>
              </a:ext>
            </a:extLst>
          </p:cNvPr>
          <p:cNvSpPr txBox="1"/>
          <p:nvPr/>
        </p:nvSpPr>
        <p:spPr>
          <a:xfrm>
            <a:off x="3257195" y="5252395"/>
            <a:ext cx="1335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adjustment</a:t>
            </a:r>
          </a:p>
          <a:p>
            <a:endParaRPr lang="en-CA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16F1AF-5F85-4416-B15E-5CDD760ACA49}"/>
              </a:ext>
            </a:extLst>
          </p:cNvPr>
          <p:cNvCxnSpPr/>
          <p:nvPr/>
        </p:nvCxnSpPr>
        <p:spPr>
          <a:xfrm>
            <a:off x="3563733" y="5627638"/>
            <a:ext cx="612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68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AB238-18B4-43B1-9811-41CE445A6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548"/>
            <a:ext cx="9144000" cy="665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49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257515-3002-4083-AC70-928B5376E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28"/>
            <a:ext cx="9144000" cy="19017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1C1509-260A-4409-9F0C-E841BFBF1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7678"/>
            <a:ext cx="9144000" cy="286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9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908E69-962D-4730-964C-47BE2EF2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22"/>
            <a:ext cx="9144000" cy="1940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06A51-9995-4B94-B0C6-9329458EA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3256"/>
            <a:ext cx="9144000" cy="219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663F4-D89D-4A29-A547-97BDA6BD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613" y="4592553"/>
            <a:ext cx="6795436" cy="2136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24FD0-2AB2-4B0F-9F1E-6DA3DE12DA57}"/>
              </a:ext>
            </a:extLst>
          </p:cNvPr>
          <p:cNvSpPr txBox="1"/>
          <p:nvPr/>
        </p:nvSpPr>
        <p:spPr>
          <a:xfrm>
            <a:off x="2444817" y="3768291"/>
            <a:ext cx="51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85,000 – 22,000 – 35,000 = 28,000</a:t>
            </a:r>
          </a:p>
        </p:txBody>
      </p:sp>
    </p:spTree>
    <p:extLst>
      <p:ext uri="{BB962C8B-B14F-4D97-AF65-F5344CB8AC3E}">
        <p14:creationId xmlns:p14="http://schemas.microsoft.com/office/powerpoint/2010/main" val="2618521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88B3A7-6FCF-4959-A9B4-141F47BBC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8" y="490888"/>
            <a:ext cx="9144000" cy="2235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3DB22-8D05-4507-8BD9-F02F7620BF93}"/>
              </a:ext>
            </a:extLst>
          </p:cNvPr>
          <p:cNvSpPr txBox="1"/>
          <p:nvPr/>
        </p:nvSpPr>
        <p:spPr>
          <a:xfrm>
            <a:off x="1386039" y="3036770"/>
            <a:ext cx="650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Net income + depreciation expense – increased AR – decreased AP</a:t>
            </a:r>
          </a:p>
          <a:p>
            <a:r>
              <a:rPr lang="en-CA" dirty="0"/>
              <a:t>= 75,000 + 5,000 – 6,000 -3,000 </a:t>
            </a:r>
            <a:r>
              <a:rPr lang="en-CA" dirty="0">
                <a:solidFill>
                  <a:srgbClr val="FF0000"/>
                </a:solidFill>
              </a:rPr>
              <a:t>= 71,000</a:t>
            </a:r>
          </a:p>
        </p:txBody>
      </p:sp>
    </p:spTree>
    <p:extLst>
      <p:ext uri="{BB962C8B-B14F-4D97-AF65-F5344CB8AC3E}">
        <p14:creationId xmlns:p14="http://schemas.microsoft.com/office/powerpoint/2010/main" val="2190042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9EB35A-6DFD-4A7F-97CC-90D82F2A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2"/>
            <a:ext cx="9144000" cy="5076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71FFC1-0FDE-40CC-9DB8-739AC6CF1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035"/>
            <a:ext cx="9144000" cy="18275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9AE3B4-9C21-4CB5-9CDF-DB4D46E7D2D5}"/>
              </a:ext>
            </a:extLst>
          </p:cNvPr>
          <p:cNvSpPr txBox="1"/>
          <p:nvPr/>
        </p:nvSpPr>
        <p:spPr>
          <a:xfrm>
            <a:off x="1292191" y="2625543"/>
            <a:ext cx="6559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Average cost per share: 2,400,000/150,000 = </a:t>
            </a:r>
            <a:r>
              <a:rPr lang="en-CA" dirty="0">
                <a:solidFill>
                  <a:srgbClr val="FF0000"/>
                </a:solidFill>
              </a:rPr>
              <a:t>16 per share</a:t>
            </a:r>
          </a:p>
          <a:p>
            <a:endParaRPr lang="en-CA" dirty="0"/>
          </a:p>
          <a:p>
            <a:r>
              <a:rPr lang="en-CA" dirty="0"/>
              <a:t> Cost for 20,000 common shares: </a:t>
            </a:r>
            <a:r>
              <a:rPr lang="en-US" altLang="zh-CN" dirty="0"/>
              <a:t>20</a:t>
            </a:r>
            <a:r>
              <a:rPr lang="en-CA" altLang="zh-CN" dirty="0"/>
              <a:t>,000</a:t>
            </a:r>
            <a:r>
              <a:rPr lang="zh-CN" altLang="en-US" dirty="0"/>
              <a:t> </a:t>
            </a:r>
            <a:r>
              <a:rPr lang="en-CA" altLang="zh-CN" dirty="0"/>
              <a:t>*</a:t>
            </a:r>
            <a:r>
              <a:rPr lang="zh-CN" altLang="en-US" dirty="0"/>
              <a:t> </a:t>
            </a:r>
            <a:r>
              <a:rPr lang="en-CA" altLang="zh-CN" dirty="0">
                <a:solidFill>
                  <a:srgbClr val="FF0000"/>
                </a:solidFill>
              </a:rPr>
              <a:t>16</a:t>
            </a:r>
            <a:r>
              <a:rPr lang="zh-CN" altLang="en-US" dirty="0"/>
              <a:t> </a:t>
            </a:r>
            <a:r>
              <a:rPr lang="en-CA" altLang="zh-CN" dirty="0"/>
              <a:t>= 320,000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Common shares                                    320,000</a:t>
            </a:r>
          </a:p>
          <a:p>
            <a:r>
              <a:rPr lang="en-CA" dirty="0"/>
              <a:t>Retained earnings                                 200,000</a:t>
            </a:r>
          </a:p>
          <a:p>
            <a:r>
              <a:rPr lang="en-CA" dirty="0"/>
              <a:t>            	Cash                                                            520,000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7634-6B84-4254-905A-61C952A4A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12887"/>
            <a:ext cx="9144000" cy="164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C922C-47A4-4DAB-ABAE-F7B4B9690F21}"/>
              </a:ext>
            </a:extLst>
          </p:cNvPr>
          <p:cNvSpPr txBox="1"/>
          <p:nvPr/>
        </p:nvSpPr>
        <p:spPr>
          <a:xfrm>
            <a:off x="1102093" y="6412828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- 520,000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8917E-5C40-4198-9A24-9AC638C51FC4}"/>
              </a:ext>
            </a:extLst>
          </p:cNvPr>
          <p:cNvSpPr txBox="1"/>
          <p:nvPr/>
        </p:nvSpPr>
        <p:spPr>
          <a:xfrm>
            <a:off x="5850556" y="6408016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- 320,000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083FA-8B78-465C-AA0C-4484CE449286}"/>
              </a:ext>
            </a:extLst>
          </p:cNvPr>
          <p:cNvSpPr txBox="1"/>
          <p:nvPr/>
        </p:nvSpPr>
        <p:spPr>
          <a:xfrm>
            <a:off x="7497278" y="6415483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- 200,000</a:t>
            </a:r>
          </a:p>
        </p:txBody>
      </p:sp>
    </p:spTree>
    <p:extLst>
      <p:ext uri="{BB962C8B-B14F-4D97-AF65-F5344CB8AC3E}">
        <p14:creationId xmlns:p14="http://schemas.microsoft.com/office/powerpoint/2010/main" val="36594274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777BFE-4566-4C74-8643-77A58B5A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624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60150F-C6C5-48F0-A3D1-4FF9D0272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62" y="2861773"/>
            <a:ext cx="7882402" cy="1134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751DD6-A9C3-4D98-ACDE-B000F29BFBC9}"/>
              </a:ext>
            </a:extLst>
          </p:cNvPr>
          <p:cNvSpPr txBox="1"/>
          <p:nvPr/>
        </p:nvSpPr>
        <p:spPr>
          <a:xfrm>
            <a:off x="567889" y="4149946"/>
            <a:ext cx="7122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</a:t>
            </a:r>
            <a:r>
              <a:rPr lang="en-US" altLang="zh-CN" dirty="0" err="1"/>
              <a:t>ar</a:t>
            </a:r>
            <a:r>
              <a:rPr lang="en-CA" dirty="0"/>
              <a:t> </a:t>
            </a:r>
            <a:r>
              <a:rPr lang="en-US" altLang="zh-CN" dirty="0"/>
              <a:t>31</a:t>
            </a:r>
            <a:r>
              <a:rPr lang="en-CA" dirty="0"/>
              <a:t>  Property tax expense            $5,250 (21,000*1/12*3)</a:t>
            </a:r>
          </a:p>
          <a:p>
            <a:r>
              <a:rPr lang="en-CA" dirty="0"/>
              <a:t>                    Property tax payable                                                  $ 5,250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4446D-2997-4B2F-9194-F83A2E9C81FD}"/>
              </a:ext>
            </a:extLst>
          </p:cNvPr>
          <p:cNvSpPr txBox="1"/>
          <p:nvPr/>
        </p:nvSpPr>
        <p:spPr>
          <a:xfrm>
            <a:off x="567890" y="4897465"/>
            <a:ext cx="71226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 1  Property tax expense              $1,750 </a:t>
            </a:r>
            <a:r>
              <a:rPr lang="en-CA" dirty="0">
                <a:solidFill>
                  <a:srgbClr val="FF0000"/>
                </a:solidFill>
              </a:rPr>
              <a:t>(for April) </a:t>
            </a:r>
          </a:p>
          <a:p>
            <a:r>
              <a:rPr lang="en-CA" dirty="0"/>
              <a:t>             Property tax payable               $5,250 </a:t>
            </a:r>
            <a:r>
              <a:rPr lang="en-CA" dirty="0">
                <a:solidFill>
                  <a:srgbClr val="FF0000"/>
                </a:solidFill>
              </a:rPr>
              <a:t>(for Jan to Mar)</a:t>
            </a:r>
          </a:p>
          <a:p>
            <a:r>
              <a:rPr lang="en-CA" dirty="0"/>
              <a:t>             Prepaid property tax               $14,000 </a:t>
            </a:r>
            <a:r>
              <a:rPr lang="en-CA" dirty="0">
                <a:solidFill>
                  <a:srgbClr val="FF0000"/>
                </a:solidFill>
              </a:rPr>
              <a:t>(for other 8 months)</a:t>
            </a:r>
          </a:p>
          <a:p>
            <a:r>
              <a:rPr lang="en-CA" dirty="0"/>
              <a:t>                                     Cash                                                                $21,000</a:t>
            </a:r>
          </a:p>
          <a:p>
            <a:r>
              <a:rPr lang="en-CA" dirty="0"/>
              <a:t>Dec 31  Property tax expense             $14,000</a:t>
            </a:r>
          </a:p>
          <a:p>
            <a:r>
              <a:rPr lang="en-CA" dirty="0"/>
              <a:t>                          Prepaid property tax                   $14,000</a:t>
            </a:r>
          </a:p>
        </p:txBody>
      </p:sp>
    </p:spTree>
    <p:extLst>
      <p:ext uri="{BB962C8B-B14F-4D97-AF65-F5344CB8AC3E}">
        <p14:creationId xmlns:p14="http://schemas.microsoft.com/office/powerpoint/2010/main" val="3851317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AE3B4-9C21-4CB5-9CDF-DB4D46E7D2D5}"/>
              </a:ext>
            </a:extLst>
          </p:cNvPr>
          <p:cNvSpPr txBox="1"/>
          <p:nvPr/>
        </p:nvSpPr>
        <p:spPr>
          <a:xfrm>
            <a:off x="1176687" y="1186567"/>
            <a:ext cx="65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Cash                                                            300,000</a:t>
            </a:r>
          </a:p>
          <a:p>
            <a:r>
              <a:rPr lang="en-CA" dirty="0"/>
              <a:t>           Common shares                                            300,000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7634-6B84-4254-905A-61C952A4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021"/>
            <a:ext cx="9144000" cy="164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C922C-47A4-4DAB-ABAE-F7B4B9690F21}"/>
              </a:ext>
            </a:extLst>
          </p:cNvPr>
          <p:cNvSpPr txBox="1"/>
          <p:nvPr/>
        </p:nvSpPr>
        <p:spPr>
          <a:xfrm>
            <a:off x="1176687" y="4377085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+300,000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3CDDF-6660-44F6-B9A5-9FE5057C6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4" y="43104"/>
            <a:ext cx="8229600" cy="475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D404F9-8B28-4F6C-86C7-16EF1BDB521F}"/>
              </a:ext>
            </a:extLst>
          </p:cNvPr>
          <p:cNvSpPr txBox="1"/>
          <p:nvPr/>
        </p:nvSpPr>
        <p:spPr>
          <a:xfrm>
            <a:off x="6018198" y="4377085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+300,000</a:t>
            </a:r>
          </a:p>
        </p:txBody>
      </p:sp>
    </p:spTree>
    <p:extLst>
      <p:ext uri="{BB962C8B-B14F-4D97-AF65-F5344CB8AC3E}">
        <p14:creationId xmlns:p14="http://schemas.microsoft.com/office/powerpoint/2010/main" val="278146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AE3B4-9C21-4CB5-9CDF-DB4D46E7D2D5}"/>
              </a:ext>
            </a:extLst>
          </p:cNvPr>
          <p:cNvSpPr txBox="1"/>
          <p:nvPr/>
        </p:nvSpPr>
        <p:spPr>
          <a:xfrm>
            <a:off x="1176687" y="1186567"/>
            <a:ext cx="65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Cash                                                            50,000</a:t>
            </a:r>
          </a:p>
          <a:p>
            <a:r>
              <a:rPr lang="en-CA" dirty="0"/>
              <a:t>          Preferred shares                                              50,000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7634-6B84-4254-905A-61C952A4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2021"/>
            <a:ext cx="9144000" cy="164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C922C-47A4-4DAB-ABAE-F7B4B9690F21}"/>
              </a:ext>
            </a:extLst>
          </p:cNvPr>
          <p:cNvSpPr txBox="1"/>
          <p:nvPr/>
        </p:nvSpPr>
        <p:spPr>
          <a:xfrm>
            <a:off x="1176687" y="4377085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+50,000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404F9-8B28-4F6C-86C7-16EF1BDB521F}"/>
              </a:ext>
            </a:extLst>
          </p:cNvPr>
          <p:cNvSpPr txBox="1"/>
          <p:nvPr/>
        </p:nvSpPr>
        <p:spPr>
          <a:xfrm>
            <a:off x="6018198" y="4377085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+50,000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35F164-521F-49B2-BE01-CE83615C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62"/>
            <a:ext cx="9144000" cy="4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3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AE3B4-9C21-4CB5-9CDF-DB4D46E7D2D5}"/>
              </a:ext>
            </a:extLst>
          </p:cNvPr>
          <p:cNvSpPr txBox="1"/>
          <p:nvPr/>
        </p:nvSpPr>
        <p:spPr>
          <a:xfrm>
            <a:off x="1292191" y="3665073"/>
            <a:ext cx="655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Land                                                            29,000</a:t>
            </a:r>
          </a:p>
          <a:p>
            <a:r>
              <a:rPr lang="en-CA" dirty="0"/>
              <a:t>          Common shares                                              29,000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7634-6B84-4254-905A-61C952A4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263"/>
            <a:ext cx="9144000" cy="164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C922C-47A4-4DAB-ABAE-F7B4B9690F21}"/>
              </a:ext>
            </a:extLst>
          </p:cNvPr>
          <p:cNvSpPr txBox="1"/>
          <p:nvPr/>
        </p:nvSpPr>
        <p:spPr>
          <a:xfrm>
            <a:off x="1200750" y="6368909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+29,000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404F9-8B28-4F6C-86C7-16EF1BDB521F}"/>
              </a:ext>
            </a:extLst>
          </p:cNvPr>
          <p:cNvSpPr txBox="1"/>
          <p:nvPr/>
        </p:nvSpPr>
        <p:spPr>
          <a:xfrm>
            <a:off x="5994135" y="6368909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+29,000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F044B-E200-4D10-9115-466E2BC59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3684" cy="55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70E3AF-7294-4653-BF73-CC69592E7E34}"/>
              </a:ext>
            </a:extLst>
          </p:cNvPr>
          <p:cNvSpPr txBox="1"/>
          <p:nvPr/>
        </p:nvSpPr>
        <p:spPr>
          <a:xfrm>
            <a:off x="319316" y="1295876"/>
            <a:ext cx="8763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shares are issued for a noncash consideration, they should be recorded at the </a:t>
            </a:r>
            <a:r>
              <a:rPr lang="en-US" sz="2000" b="1" dirty="0">
                <a:solidFill>
                  <a:srgbClr val="FF0000"/>
                </a:solidFill>
              </a:rPr>
              <a:t>fair value </a:t>
            </a:r>
            <a:r>
              <a:rPr lang="en-US" sz="2000" b="1" dirty="0"/>
              <a:t>of the consideration received.</a:t>
            </a:r>
          </a:p>
          <a:p>
            <a:endParaRPr lang="en-US" sz="2000" b="1" dirty="0"/>
          </a:p>
          <a:p>
            <a:r>
              <a:rPr lang="en-US" sz="2000" b="1" dirty="0"/>
              <a:t>If the fair value of the consideration received </a:t>
            </a:r>
            <a:r>
              <a:rPr lang="en-US" sz="2000" b="1" dirty="0">
                <a:solidFill>
                  <a:srgbClr val="FF0000"/>
                </a:solidFill>
              </a:rPr>
              <a:t>cannot be reliably determined</a:t>
            </a:r>
            <a:r>
              <a:rPr lang="en-US" sz="2000" b="1" dirty="0"/>
              <a:t>, then the </a:t>
            </a:r>
            <a:r>
              <a:rPr lang="en-US" sz="2000" b="1" dirty="0">
                <a:solidFill>
                  <a:srgbClr val="FF0000"/>
                </a:solidFill>
              </a:rPr>
              <a:t>fair value of the consideration given up</a:t>
            </a:r>
            <a:r>
              <a:rPr lang="en-US" sz="2000" b="1" dirty="0"/>
              <a:t> would be used instead.</a:t>
            </a:r>
            <a:endParaRPr lang="en-CA" sz="2000" b="1" dirty="0"/>
          </a:p>
        </p:txBody>
      </p:sp>
    </p:spTree>
    <p:extLst>
      <p:ext uri="{BB962C8B-B14F-4D97-AF65-F5344CB8AC3E}">
        <p14:creationId xmlns:p14="http://schemas.microsoft.com/office/powerpoint/2010/main" val="2460319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9AE3B4-9C21-4CB5-9CDF-DB4D46E7D2D5}"/>
              </a:ext>
            </a:extLst>
          </p:cNvPr>
          <p:cNvSpPr txBox="1"/>
          <p:nvPr/>
        </p:nvSpPr>
        <p:spPr>
          <a:xfrm>
            <a:off x="1292191" y="1335760"/>
            <a:ext cx="65596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Number of preferred shares issued: 35,000 +500 = 35,500</a:t>
            </a:r>
          </a:p>
          <a:p>
            <a:r>
              <a:rPr lang="en-CA" dirty="0"/>
              <a:t>Cash divided:  35,500 * 2 = 71,000</a:t>
            </a:r>
          </a:p>
          <a:p>
            <a:endParaRPr lang="en-CA" dirty="0"/>
          </a:p>
          <a:p>
            <a:r>
              <a:rPr lang="en-CA" dirty="0"/>
              <a:t>Dividends declared                                        71,000                                                                         </a:t>
            </a:r>
          </a:p>
          <a:p>
            <a:r>
              <a:rPr lang="en-CA" dirty="0"/>
              <a:t>                  Dividend payable                                       71,000</a:t>
            </a:r>
          </a:p>
          <a:p>
            <a:endParaRPr lang="en-CA" dirty="0"/>
          </a:p>
          <a:p>
            <a:r>
              <a:rPr lang="en-CA" dirty="0"/>
              <a:t>Dividends payable                                          71,000</a:t>
            </a:r>
          </a:p>
          <a:p>
            <a:r>
              <a:rPr lang="en-CA" dirty="0"/>
              <a:t>                  Cash                                                             71,000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77634-6B84-4254-905A-61C952A4A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263"/>
            <a:ext cx="9144000" cy="164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CC922C-47A4-4DAB-ABAE-F7B4B9690F21}"/>
              </a:ext>
            </a:extLst>
          </p:cNvPr>
          <p:cNvSpPr txBox="1"/>
          <p:nvPr/>
        </p:nvSpPr>
        <p:spPr>
          <a:xfrm>
            <a:off x="1200750" y="6368909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-71,000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D2E3C3-E419-4CE4-AA76-BC0CE7BBB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759"/>
            <a:ext cx="9144000" cy="4364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E049F-94BE-4238-9328-C9C96FB93031}"/>
              </a:ext>
            </a:extLst>
          </p:cNvPr>
          <p:cNvSpPr txBox="1"/>
          <p:nvPr/>
        </p:nvSpPr>
        <p:spPr>
          <a:xfrm>
            <a:off x="7551819" y="6382118"/>
            <a:ext cx="1299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-71,000</a:t>
            </a:r>
          </a:p>
        </p:txBody>
      </p:sp>
    </p:spTree>
    <p:extLst>
      <p:ext uri="{BB962C8B-B14F-4D97-AF65-F5344CB8AC3E}">
        <p14:creationId xmlns:p14="http://schemas.microsoft.com/office/powerpoint/2010/main" val="2055644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69BED7-1FD3-4BE5-BE28-ADE995DF5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6" b="2992"/>
          <a:stretch/>
        </p:blipFill>
        <p:spPr>
          <a:xfrm>
            <a:off x="0" y="48127"/>
            <a:ext cx="9144000" cy="3455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92845-0964-4AFD-8099-DAFF484D2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56283"/>
            <a:ext cx="9144000" cy="2477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BF96A-6951-4E4C-B597-F58446E0DA30}"/>
              </a:ext>
            </a:extLst>
          </p:cNvPr>
          <p:cNvSpPr txBox="1"/>
          <p:nvPr/>
        </p:nvSpPr>
        <p:spPr>
          <a:xfrm>
            <a:off x="2829827" y="5236144"/>
            <a:ext cx="122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   =¼ *2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248E4-8224-45A9-9735-52B093246442}"/>
              </a:ext>
            </a:extLst>
          </p:cNvPr>
          <p:cNvSpPr txBox="1"/>
          <p:nvPr/>
        </p:nvSpPr>
        <p:spPr>
          <a:xfrm>
            <a:off x="4833486" y="5290869"/>
            <a:ext cx="263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   =165,000*50%* 1/12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4D26F-0236-4B06-83EB-4B2E25329D4C}"/>
              </a:ext>
            </a:extLst>
          </p:cNvPr>
          <p:cNvSpPr txBox="1"/>
          <p:nvPr/>
        </p:nvSpPr>
        <p:spPr>
          <a:xfrm>
            <a:off x="7467599" y="5290869"/>
            <a:ext cx="1944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   =165,000-6,875</a:t>
            </a:r>
          </a:p>
        </p:txBody>
      </p:sp>
    </p:spTree>
    <p:extLst>
      <p:ext uri="{BB962C8B-B14F-4D97-AF65-F5344CB8AC3E}">
        <p14:creationId xmlns:p14="http://schemas.microsoft.com/office/powerpoint/2010/main" val="2508626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1979</TotalTime>
  <Words>437</Words>
  <Application>Microsoft Office PowerPoint</Application>
  <PresentationFormat>On-screen Show (4:3)</PresentationFormat>
  <Paragraphs>106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TeXGyreHeros</vt:lpstr>
      <vt:lpstr>Arial</vt:lpstr>
      <vt:lpstr>Calibri</vt:lpstr>
      <vt:lpstr>Calibri Light</vt:lpstr>
      <vt:lpstr>Times New Roman</vt:lpstr>
      <vt:lpstr>Office Theme</vt:lpstr>
      <vt:lpstr>Final Review 2   2018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mins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mins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Review 1</dc:title>
  <dc:creator>Yaping Zheng</dc:creator>
  <cp:lastModifiedBy>Yaping Zheng</cp:lastModifiedBy>
  <cp:revision>107</cp:revision>
  <dcterms:created xsi:type="dcterms:W3CDTF">2019-12-03T05:53:35Z</dcterms:created>
  <dcterms:modified xsi:type="dcterms:W3CDTF">2019-12-06T14:29:13Z</dcterms:modified>
</cp:coreProperties>
</file>